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05"/>
  </p:notesMasterIdLst>
  <p:sldIdLst>
    <p:sldId id="257" r:id="rId5"/>
    <p:sldId id="264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090" autoAdjust="0"/>
  </p:normalViewPr>
  <p:slideViewPr>
    <p:cSldViewPr snapToGrid="0">
      <p:cViewPr varScale="1">
        <p:scale>
          <a:sx n="120" d="100"/>
          <a:sy n="120" d="100"/>
        </p:scale>
        <p:origin x="18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AB520-F7AE-4F48-9518-440720A86629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FDF6E-8F16-478B-AAF7-0E90007FC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dotnet new -</a:t>
            </a:r>
            <a:r>
              <a:rPr lang="en-US" dirty="0" err="1"/>
              <a:t>i</a:t>
            </a:r>
            <a:r>
              <a:rPr lang="en-US" dirty="0"/>
              <a:t> IdentityServer4.Templates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https://nahidfa.com/posts/migrating-identityserver4-to-v4/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</a:t>
            </a:r>
            <a:r>
              <a:rPr lang="en-US" dirty="0" err="1"/>
              <a:t>SelfSignedCertificate</a:t>
            </a:r>
            <a:r>
              <a:rPr lang="en-US" dirty="0"/>
              <a:t> -Subject "CN=</a:t>
            </a:r>
            <a:r>
              <a:rPr lang="en-US" dirty="0" err="1"/>
              <a:t>SandeepIdSrvSigningCert</a:t>
            </a:r>
            <a:r>
              <a:rPr lang="en-US" dirty="0"/>
              <a:t>" -</a:t>
            </a:r>
            <a:r>
              <a:rPr lang="en-US" dirty="0" err="1"/>
              <a:t>CertStoreLocation</a:t>
            </a:r>
            <a:r>
              <a:rPr lang="en-US" dirty="0"/>
              <a:t> "cert:\</a:t>
            </a:r>
            <a:r>
              <a:rPr lang="en-US" dirty="0" err="1"/>
              <a:t>LocalMachine</a:t>
            </a:r>
            <a:r>
              <a:rPr lang="en-US" dirty="0"/>
              <a:t>\My"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42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9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-migration 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InitialIdentityServerConfigurationDBMigration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context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ConfigurationDbContext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6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-migration 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InitialIdentityServerConfigurationDBMigration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context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ConfigurationDbContext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add-migration -name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InitialIdentityServerOperationalDBMigration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-context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PersistedGrantDbContext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48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DA14-10D9-4BAC-8B2B-912AF474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IdentityResources.Profile</a:t>
            </a:r>
            <a:r>
              <a:rPr lang="en-US" dirty="0"/>
              <a:t>() </a:t>
            </a:r>
            <a:r>
              <a:rPr lang="en-US"/>
              <a:t>and 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5D0FF-A4E6-4411-8938-D23BA4D2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" y="2268638"/>
            <a:ext cx="6731391" cy="45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44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92FB-FA9B-4D00-93A6-1FB5FC6D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007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D96FD-AFD2-4683-8986-B432DAD6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896"/>
            <a:ext cx="12192000" cy="543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8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36DA-A5AF-48E5-B540-3EDC6372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188" y="2893671"/>
            <a:ext cx="7532660" cy="675534"/>
          </a:xfrm>
        </p:spPr>
        <p:txBody>
          <a:bodyPr/>
          <a:lstStyle/>
          <a:p>
            <a:r>
              <a:rPr lang="en-US" dirty="0"/>
              <a:t>Securing user authentication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2985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16ED-D311-43EF-B2F1-2CDBAF50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Implicit grant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7D16-7D99-4522-A3E5-281E8854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31089"/>
            <a:ext cx="7743825" cy="53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CB2E-2ABE-4B40-8DF3-02497001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760"/>
          </a:xfrm>
        </p:spPr>
        <p:txBody>
          <a:bodyPr/>
          <a:lstStyle/>
          <a:p>
            <a:r>
              <a:rPr lang="en-US" dirty="0"/>
              <a:t>Inspect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A555-CA95-41AD-BF45-A750AB25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534"/>
            <a:ext cx="12192000" cy="47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1445-CA94-4628-89AC-A8127293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Authorization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CF21-116B-453C-B537-2ECB83B1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1412111"/>
            <a:ext cx="12192000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5972-C7D0-44E2-B83E-B0D9B193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1140"/>
          </a:xfrm>
        </p:spPr>
        <p:txBody>
          <a:bodyPr>
            <a:normAutofit fontScale="90000"/>
          </a:bodyPr>
          <a:lstStyle/>
          <a:p>
            <a:r>
              <a:rPr lang="en-US" dirty="0"/>
              <a:t>Name identifier from 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3397-71AF-4502-B0AB-17A5AA88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9" y="1169043"/>
            <a:ext cx="1116473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F216-FDBE-43E5-BA1B-61AA552D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Profile claims are missing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1CF2F-C7D4-48CC-8443-6593C761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" y="1365813"/>
            <a:ext cx="11975177" cy="54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8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241D-0F6D-4D98-8179-7A2F7C55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Authorization code + PKCE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B8E07-FA78-4D64-9DC2-4DD850EC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663" y="1180618"/>
            <a:ext cx="10639673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9D016-9C6E-4E53-B253-BB734DA2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855"/>
            <a:ext cx="12192000" cy="56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-2 – Empty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BDE4A-758D-4CF0-92A6-74CF617F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72" y="1343025"/>
            <a:ext cx="90106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7155-8923-4C74-AFBA-34C0976B12EE}"/>
              </a:ext>
            </a:extLst>
          </p:cNvPr>
          <p:cNvSpPr txBox="1"/>
          <p:nvPr/>
        </p:nvSpPr>
        <p:spPr>
          <a:xfrm>
            <a:off x="3773347" y="3059668"/>
            <a:ext cx="508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Implementing Authentication with OpenID Connect</a:t>
            </a:r>
          </a:p>
        </p:txBody>
      </p:sp>
    </p:spTree>
    <p:extLst>
      <p:ext uri="{BB962C8B-B14F-4D97-AF65-F5344CB8AC3E}">
        <p14:creationId xmlns:p14="http://schemas.microsoft.com/office/powerpoint/2010/main" val="96940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D6F5-3A7A-43FD-97ED-4B7A058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Log out of identity provider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3C506-5E7B-4F6D-A721-F1CC189B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95500"/>
            <a:ext cx="1059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E62A-8B2C-47F6-BFE4-855BF711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9014"/>
          </a:xfrm>
        </p:spPr>
        <p:txBody>
          <a:bodyPr>
            <a:normAutofit fontScale="90000"/>
          </a:bodyPr>
          <a:lstStyle/>
          <a:p>
            <a:r>
              <a:rPr lang="en-US" dirty="0"/>
              <a:t>Redirect after 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4DB8D-9629-4561-A5F3-1321DB80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170"/>
            <a:ext cx="10877550" cy="248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1131B-1D2B-4351-BB1F-7CEB7CF12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7519"/>
            <a:ext cx="11925300" cy="29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6F69-9A5A-410A-A58B-9D9E9A06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94" y="3178043"/>
            <a:ext cx="1583274" cy="501914"/>
          </a:xfrm>
        </p:spPr>
        <p:txBody>
          <a:bodyPr>
            <a:normAutofit fontScale="90000"/>
          </a:bodyPr>
          <a:lstStyle/>
          <a:p>
            <a:r>
              <a:rPr lang="en-US" dirty="0"/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319441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1336-0F12-4282-B3DD-C90F83C0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6887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TOKEN -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34E76-92FB-452E-9DAF-B1F354B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042"/>
            <a:ext cx="1219200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0C9C-472E-4BB4-BE10-CDC7AD1B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Clear default Inbound claim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16C71-7D4E-4A91-8A72-6301EB63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8315944" cy="538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7711E-EC50-4486-98D1-95AC3D84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1319514"/>
            <a:ext cx="5467108" cy="55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0C3F-5C8A-441C-85D4-7B14ACB3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Session ID and </a:t>
            </a:r>
            <a:r>
              <a:rPr lang="en-US" dirty="0" err="1"/>
              <a:t>idp</a:t>
            </a:r>
            <a:r>
              <a:rPr lang="en-US" dirty="0"/>
              <a:t> – Not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1ED7F-2232-4729-AC73-D5C8DCC2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996"/>
            <a:ext cx="10036277" cy="4844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FF801-590E-43B5-9ADD-C4D50EE0D689}"/>
              </a:ext>
            </a:extLst>
          </p:cNvPr>
          <p:cNvSpPr txBox="1"/>
          <p:nvPr/>
        </p:nvSpPr>
        <p:spPr>
          <a:xfrm>
            <a:off x="92597" y="1441577"/>
            <a:ext cx="528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contains </a:t>
            </a:r>
            <a:r>
              <a:rPr lang="en-US" dirty="0" err="1"/>
              <a:t>sid</a:t>
            </a:r>
            <a:r>
              <a:rPr lang="en-US" dirty="0"/>
              <a:t> (session id) and </a:t>
            </a:r>
            <a:r>
              <a:rPr lang="en-US" dirty="0" err="1"/>
              <a:t>idp</a:t>
            </a:r>
            <a:r>
              <a:rPr lang="en-US" dirty="0"/>
              <a:t> at the level of </a:t>
            </a:r>
            <a:r>
              <a:rPr lang="en-US" dirty="0" err="1"/>
              <a:t>idp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456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9C46-1BB2-4712-AC11-A3272F55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Claims transformation : manipulating claims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8A93-D775-483E-AE6C-7650BFD3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387"/>
            <a:ext cx="10595380" cy="54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D95CF-6C82-494F-9145-FCCFF1BA7EED}"/>
              </a:ext>
            </a:extLst>
          </p:cNvPr>
          <p:cNvSpPr txBox="1"/>
          <p:nvPr/>
        </p:nvSpPr>
        <p:spPr>
          <a:xfrm>
            <a:off x="324091" y="1446835"/>
            <a:ext cx="697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add claim in the address then we will have privacy related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FD7E2-169D-457F-B32B-DB86FA6F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" y="1816166"/>
            <a:ext cx="9314203" cy="504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1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B2F63-CF46-4DCA-9D78-C6256803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538"/>
            <a:ext cx="8946931" cy="55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B122-2CBA-4A2D-B837-C67A873A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11571694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7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ACC0F83-D142-4FAA-B3A4-516250AF6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0170" y="882650"/>
            <a:ext cx="64043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OAuth 2.0 Security Best Current Practice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6D3FB-D077-499E-87C7-B78EB335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" y="1295400"/>
            <a:ext cx="628470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ED4C-39DC-4763-BA82-57BEFC0A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DELETE CODE ACCORDINGLY BY REVERESE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0F6F-F676-4709-AFF7-86C9FA31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915"/>
            <a:ext cx="12192000" cy="4227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F9253-BA84-412A-9512-5448C07DB3F4}"/>
              </a:ext>
            </a:extLst>
          </p:cNvPr>
          <p:cNvSpPr txBox="1"/>
          <p:nvPr/>
        </p:nvSpPr>
        <p:spPr>
          <a:xfrm>
            <a:off x="185195" y="1377387"/>
            <a:ext cx="15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scopes</a:t>
            </a:r>
          </a:p>
        </p:txBody>
      </p:sp>
    </p:spTree>
    <p:extLst>
      <p:ext uri="{BB962C8B-B14F-4D97-AF65-F5344CB8AC3E}">
        <p14:creationId xmlns:p14="http://schemas.microsoft.com/office/powerpoint/2010/main" val="1147541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FB41-A819-4441-9956-494AA45D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8933"/>
          </a:xfrm>
        </p:spPr>
        <p:txBody>
          <a:bodyPr/>
          <a:lstStyle/>
          <a:p>
            <a:r>
              <a:rPr lang="en-US" dirty="0"/>
              <a:t>Profile – Address can be seen in identity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A723-B4A7-4731-81BF-00736361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1500809"/>
            <a:ext cx="10467975" cy="47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D84F-F040-4171-A2AF-2D21A23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is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50EC8-F6EC-49EA-B443-B498FADA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846"/>
            <a:ext cx="10507623" cy="486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CCDE6-257F-43ED-B111-B6C03E4FDEFF}"/>
              </a:ext>
            </a:extLst>
          </p:cNvPr>
          <p:cNvSpPr txBox="1"/>
          <p:nvPr/>
        </p:nvSpPr>
        <p:spPr>
          <a:xfrm>
            <a:off x="127321" y="1412640"/>
            <a:ext cx="750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not added in the claims set. Only </a:t>
            </a:r>
            <a:r>
              <a:rPr lang="en-US" dirty="0" err="1"/>
              <a:t>MapUniqueJsonKey</a:t>
            </a:r>
            <a:r>
              <a:rPr lang="en-US" dirty="0"/>
              <a:t> will be added</a:t>
            </a:r>
          </a:p>
        </p:txBody>
      </p:sp>
    </p:spTree>
    <p:extLst>
      <p:ext uri="{BB962C8B-B14F-4D97-AF65-F5344CB8AC3E}">
        <p14:creationId xmlns:p14="http://schemas.microsoft.com/office/powerpoint/2010/main" val="291657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D6EF-AC85-44CF-8165-BEB24CF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claim is not part of user identity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94058C-3842-479D-BA94-4A168073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48" y="1357463"/>
            <a:ext cx="7382190" cy="53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7BC9-481D-4C72-B0B8-803D8014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4679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dirty="0" err="1"/>
              <a:t>userinfo</a:t>
            </a:r>
            <a:r>
              <a:rPr lang="en-US" dirty="0"/>
              <a:t> endpoint to get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E11DA-5560-4AF0-BDB2-A5E2D1CF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23"/>
            <a:ext cx="9864587" cy="4948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F89CB-D803-4838-81F1-D83C063C9791}"/>
              </a:ext>
            </a:extLst>
          </p:cNvPr>
          <p:cNvSpPr txBox="1"/>
          <p:nvPr/>
        </p:nvSpPr>
        <p:spPr>
          <a:xfrm>
            <a:off x="222377" y="1446835"/>
            <a:ext cx="22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razor view empty.</a:t>
            </a:r>
          </a:p>
        </p:txBody>
      </p:sp>
    </p:spTree>
    <p:extLst>
      <p:ext uri="{BB962C8B-B14F-4D97-AF65-F5344CB8AC3E}">
        <p14:creationId xmlns:p14="http://schemas.microsoft.com/office/powerpoint/2010/main" val="21973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E2EC-E548-42F9-8571-684E83A1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813"/>
            <a:ext cx="9821126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5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B6194-0597-47CE-8242-18082D3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953"/>
            <a:ext cx="12192000" cy="29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3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99C10-A31A-47C9-8DFB-4A99DE66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95475"/>
            <a:ext cx="112299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7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940E-A0E4-46AE-98D3-16BC1EB1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036"/>
          </a:xfrm>
        </p:spPr>
        <p:txBody>
          <a:bodyPr>
            <a:normAutofit fontScale="90000"/>
          </a:bodyPr>
          <a:lstStyle/>
          <a:p>
            <a:r>
              <a:rPr lang="en-US" dirty="0"/>
              <a:t>Add HTTP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B505A-9C0C-4C04-86B8-D4C574E9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0" y="1328336"/>
            <a:ext cx="91535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50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A571-D7F3-4813-99BD-95E5B1EA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9699"/>
          </a:xfrm>
        </p:spPr>
        <p:txBody>
          <a:bodyPr>
            <a:normAutofit fontScale="90000"/>
          </a:bodyPr>
          <a:lstStyle/>
          <a:p>
            <a:r>
              <a:rPr lang="en-US" dirty="0"/>
              <a:t>Get claims from user info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4CFF0-3D82-45F0-B10E-B7948249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4" y="1312614"/>
            <a:ext cx="109823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0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724D-10CA-480C-A0A8-AE11D61A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941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IdentityServer4.templates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A43C3-A34E-46AC-ABD1-0955F969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84"/>
            <a:ext cx="1219200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D66A3-816A-4C5A-8021-8891CFE5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249960"/>
            <a:ext cx="831353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0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6BE1-C058-45D3-AFAD-3F8BD282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2"/>
            <a:ext cx="9714824" cy="56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28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B26B6-090E-4EA8-8366-957BDF19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4" y="1317072"/>
            <a:ext cx="96297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9E71-6BE4-4149-9556-270FF053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Role claim is not retrieved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84ACE-4998-4F4F-BD20-E97908D2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3"/>
            <a:ext cx="12192000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42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0438-5FFA-4DB0-BFA7-C6FD7D5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886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claim mappings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C8CC2-82D3-470E-B07E-872C16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1" y="1562374"/>
            <a:ext cx="9847478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DDD83-04BB-4F37-9695-39FE275EFE45}"/>
              </a:ext>
            </a:extLst>
          </p:cNvPr>
          <p:cNvSpPr txBox="1"/>
          <p:nvPr/>
        </p:nvSpPr>
        <p:spPr>
          <a:xfrm>
            <a:off x="98471" y="1193042"/>
            <a:ext cx="542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claim is not added as it does not have mappings.</a:t>
            </a:r>
          </a:p>
        </p:txBody>
      </p:sp>
    </p:spTree>
    <p:extLst>
      <p:ext uri="{BB962C8B-B14F-4D97-AF65-F5344CB8AC3E}">
        <p14:creationId xmlns:p14="http://schemas.microsoft.com/office/powerpoint/2010/main" val="3568050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AB4D-54E8-4ACF-BD3F-521B0BC1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9262"/>
          </a:xfrm>
        </p:spPr>
        <p:txBody>
          <a:bodyPr>
            <a:normAutofit fontScale="90000"/>
          </a:bodyPr>
          <a:lstStyle/>
          <a:p>
            <a:r>
              <a:rPr lang="en-US" dirty="0"/>
              <a:t>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EF661-B56D-4AD1-A084-2837A7B3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093"/>
            <a:ext cx="89820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2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06EF-3FA7-4003-BE10-047D6CE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7136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after 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F8F1B-71AB-402D-8832-418FB703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292"/>
            <a:ext cx="121920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7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150-DE8A-4D93-A261-02461E46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in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F575-D4FF-4612-8A50-54782DFE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0391775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CF9E2-D4B1-4010-9901-4CCE466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3350"/>
            <a:ext cx="7429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63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CFE3-6A18-4FC9-AC7F-5756BFC6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279356"/>
          </a:xfrm>
        </p:spPr>
        <p:txBody>
          <a:bodyPr>
            <a:noAutofit/>
          </a:bodyPr>
          <a:lstStyle/>
          <a:p>
            <a:r>
              <a:rPr lang="en-US" sz="1600" dirty="0"/>
              <a:t>Observation : Frank is able to order the frame using controller even if he does not have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3849-AE61-4192-AAE3-EC875380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5" y="1150181"/>
            <a:ext cx="10125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375F-6F07-4342-A22F-6BA33A74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RBAC – In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4A093-6464-4EA1-A322-56B21D24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7" y="1138806"/>
            <a:ext cx="5705475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F510D-0E32-4B3E-9788-0255DEAB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10487025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B2DF0-3359-4FBC-BDFD-FBD6933F523F}"/>
              </a:ext>
            </a:extLst>
          </p:cNvPr>
          <p:cNvSpPr txBox="1"/>
          <p:nvPr/>
        </p:nvSpPr>
        <p:spPr>
          <a:xfrm>
            <a:off x="103020" y="2289737"/>
            <a:ext cx="930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users will get access denied in case if we try to enter URL as mentioned in previous slide </a:t>
            </a:r>
          </a:p>
        </p:txBody>
      </p:sp>
    </p:spTree>
    <p:extLst>
      <p:ext uri="{BB962C8B-B14F-4D97-AF65-F5344CB8AC3E}">
        <p14:creationId xmlns:p14="http://schemas.microsoft.com/office/powerpoint/2010/main" val="154300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1A20-DE4C-4A27-83C1-2A76EF8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Identity SERVER 4 EMPTY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AB315-08F8-4EB7-80BA-7822567C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07"/>
            <a:ext cx="12192000" cy="51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5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5716-A366-4181-A4B4-69BC6309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Add Access denied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1E0D3-A1FE-4BEB-9809-198E1BE1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0" y="1241571"/>
            <a:ext cx="9344025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2D00D-CF34-467E-AC02-C81289F2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411"/>
            <a:ext cx="92202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0A4D2-EBE3-4FD3-BE8B-3E3B1AC1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4929"/>
            <a:ext cx="77914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6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C608-957E-4CF4-A030-28F8CDC5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Gallery access denied </a:t>
            </a:r>
            <a:r>
              <a:rPr lang="en-US"/>
              <a:t>order frame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51759-8BD8-4035-9962-24F1BB1E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7" y="1415962"/>
            <a:ext cx="99917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0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83BE-C317-473E-A897-F3BF5EC3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474" y="2914163"/>
            <a:ext cx="2219417" cy="514837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API</a:t>
            </a:r>
          </a:p>
        </p:txBody>
      </p:sp>
    </p:spTree>
    <p:extLst>
      <p:ext uri="{BB962C8B-B14F-4D97-AF65-F5344CB8AC3E}">
        <p14:creationId xmlns:p14="http://schemas.microsoft.com/office/powerpoint/2010/main" val="1262703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D60-2A5C-4F5C-81BD-D553431C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840"/>
          </a:xfrm>
        </p:spPr>
        <p:txBody>
          <a:bodyPr/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0B15-AABF-48A4-81F7-DBA0ED1F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996"/>
            <a:ext cx="8750484" cy="56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19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D60-2A5C-4F5C-81BD-D553431C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840"/>
          </a:xfrm>
        </p:spPr>
        <p:txBody>
          <a:bodyPr/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CC850-C75D-41AE-B2E6-B85D4E02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96"/>
            <a:ext cx="113538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9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84C75-8B2D-4416-926A-299F8A6B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7" y="1270259"/>
            <a:ext cx="643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54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E4D49-DA37-4B2C-BED1-32A5C9DC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9" y="1358536"/>
            <a:ext cx="113061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9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10D15-622B-4964-A694-26450325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8"/>
            <a:ext cx="9606212" cy="57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1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297EC-3B9E-41BB-9071-94598423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1" y="1242662"/>
            <a:ext cx="8667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5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8104B-7ABF-4EA3-86D9-DA33A9CE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93"/>
            <a:ext cx="12192000" cy="417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86BC-6AD8-40F8-B980-F3CB5451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507"/>
          </a:xfrm>
        </p:spPr>
        <p:txBody>
          <a:bodyPr/>
          <a:lstStyle/>
          <a:p>
            <a:r>
              <a:rPr lang="en-US" dirty="0"/>
              <a:t>IDENTITY SERVER 4 APP URL + Launch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2A18F-C6E4-49CF-847F-AB556171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664"/>
            <a:ext cx="12192000" cy="53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5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05C-52D2-4EBB-A787-44ED2E3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9AB34-DCDA-470E-98E5-C212F31D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8"/>
            <a:ext cx="5528760" cy="584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B60FD-F4BF-4ABE-B4CC-CE14DF32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35" y="3209925"/>
            <a:ext cx="840856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52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05C-52D2-4EBB-A787-44ED2E3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to 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A41B7-417B-42FB-96B3-2E06610B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7" y="1115736"/>
            <a:ext cx="9820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61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89B-D946-4343-9F0B-BAA48E8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Access token claims when getting resource collection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6D361-3010-4D2C-9FFA-E5F90B252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150"/>
            <a:ext cx="7439025" cy="2990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EB48D-9F4C-41F3-9235-7A603DC1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8" y="1181100"/>
            <a:ext cx="9324975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188F6-AA75-4DD8-B58B-FA7AC0C6332E}"/>
              </a:ext>
            </a:extLst>
          </p:cNvPr>
          <p:cNvSpPr txBox="1"/>
          <p:nvPr/>
        </p:nvSpPr>
        <p:spPr>
          <a:xfrm>
            <a:off x="57330" y="3538612"/>
            <a:ext cx="754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with this approach is that it goes into the action to check the claim. </a:t>
            </a:r>
          </a:p>
        </p:txBody>
      </p:sp>
    </p:spTree>
    <p:extLst>
      <p:ext uri="{BB962C8B-B14F-4D97-AF65-F5344CB8AC3E}">
        <p14:creationId xmlns:p14="http://schemas.microsoft.com/office/powerpoint/2010/main" val="3890821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89B-D946-4343-9F0B-BAA48E8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Access token claims when getting resource collection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31A0C-4B86-483F-A5B9-20798BD0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0" y="1564677"/>
            <a:ext cx="98393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03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63BC0-615A-4940-BCA6-C8F2D946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1969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IDENTITY TOKEN AND ACCES TOKEN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8E14C-A7C5-4356-8BFA-168A15CA8627}"/>
              </a:ext>
            </a:extLst>
          </p:cNvPr>
          <p:cNvSpPr txBox="1"/>
          <p:nvPr/>
        </p:nvSpPr>
        <p:spPr>
          <a:xfrm>
            <a:off x="184558" y="1124125"/>
            <a:ext cx="779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Token :                                                                                  Access Token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0759-4A34-44B2-ADFE-D1CFFFE0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3" y="1457150"/>
            <a:ext cx="5019675" cy="427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49F31-2CC4-4097-AD52-EC363A41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10" y="1447290"/>
            <a:ext cx="4705350" cy="503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08F68-DBC1-40F3-B8CA-7A580A735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3875"/>
            <a:ext cx="6518246" cy="1124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93BDE-84D5-4380-90AF-734649740D5E}"/>
              </a:ext>
            </a:extLst>
          </p:cNvPr>
          <p:cNvSpPr txBox="1"/>
          <p:nvPr/>
        </p:nvSpPr>
        <p:spPr>
          <a:xfrm>
            <a:off x="6677637" y="6439848"/>
            <a:ext cx="344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Identity claims in identity token</a:t>
            </a:r>
          </a:p>
        </p:txBody>
      </p:sp>
    </p:spTree>
    <p:extLst>
      <p:ext uri="{BB962C8B-B14F-4D97-AF65-F5344CB8AC3E}">
        <p14:creationId xmlns:p14="http://schemas.microsoft.com/office/powerpoint/2010/main" val="2904641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0B2B-6CD7-449C-8ED7-78B3AB8A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Include Identity claims in access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79025-70DF-4FDD-9055-F30DD572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7" y="1260658"/>
            <a:ext cx="6029325" cy="161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E1094-DC15-4A8B-A8E8-43F6AE32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72" y="1258349"/>
            <a:ext cx="5562600" cy="561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F05EA-E2EB-43EC-9DFA-46A9C71A926B}"/>
              </a:ext>
            </a:extLst>
          </p:cNvPr>
          <p:cNvSpPr txBox="1"/>
          <p:nvPr/>
        </p:nvSpPr>
        <p:spPr>
          <a:xfrm>
            <a:off x="4284609" y="4156364"/>
            <a:ext cx="174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token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08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FC070-D268-42D6-82C9-F94C9923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8" y="1274618"/>
            <a:ext cx="93440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68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5DA32-63CC-4D8B-A4D1-FBD179E6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8" y="1406860"/>
            <a:ext cx="103155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9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ECEEC-4A5A-4BA1-89DC-C4E544AA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4" y="1390650"/>
            <a:ext cx="68103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49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C186F6-8E2E-4759-8218-1706F5E99D05}"/>
              </a:ext>
            </a:extLst>
          </p:cNvPr>
          <p:cNvSpPr txBox="1"/>
          <p:nvPr/>
        </p:nvSpPr>
        <p:spPr>
          <a:xfrm>
            <a:off x="4358935" y="3178206"/>
            <a:ext cx="414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Authorization policies and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47414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0876-3FE3-40D9-94B5-C7B989AB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server open id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EE00B-139C-4BFF-8328-6AA34282CEF9}"/>
              </a:ext>
            </a:extLst>
          </p:cNvPr>
          <p:cNvSpPr/>
          <p:nvPr/>
        </p:nvSpPr>
        <p:spPr>
          <a:xfrm>
            <a:off x="0" y="1180618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https://localhost:44318/.well-known/openid-configuration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3BFEA-68FF-457A-A508-F7A9F275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950"/>
            <a:ext cx="6265942" cy="5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6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95B67-678B-4EE8-BF42-52D80C0C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64"/>
            <a:ext cx="111633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9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83B36-89A9-4928-AB95-53870453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8601075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14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D44E0-4C22-46B1-84B7-7FA73FB6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64"/>
            <a:ext cx="7350463" cy="56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4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D7C62-D74D-433E-9FF0-F38765CE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64"/>
            <a:ext cx="8991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64F28-9211-4E84-B82D-BDBDB92C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074"/>
            <a:ext cx="78581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5790A-A984-4990-A0F0-9C25678A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975"/>
            <a:ext cx="9372600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D4020-0487-4D48-8E67-784B992E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99335"/>
            <a:ext cx="3857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4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83FA-E600-4568-8E2B-5A7DFADE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9FFA7-7410-4A2A-A955-3D434A8F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960"/>
            <a:ext cx="118586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69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6283A-DB94-4928-8A54-18F71CFD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349"/>
            <a:ext cx="81724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01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54AFC-E16E-4011-BD42-F123BF9F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2"/>
            <a:ext cx="7090193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13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58A68-C761-410D-9DC8-059C8F2E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" y="1258349"/>
            <a:ext cx="72866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8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C98FE-582A-4E3D-BBB8-06E7EE86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7781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3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DD36-6AAF-4669-8082-D4CB20D9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1540"/>
          </a:xfrm>
        </p:spPr>
        <p:txBody>
          <a:bodyPr/>
          <a:lstStyle/>
          <a:p>
            <a:r>
              <a:rPr lang="en-US" dirty="0"/>
              <a:t>Adding a user interface to IS4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C7E34-0772-4795-9BCD-301320AE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761"/>
            <a:ext cx="12192000" cy="6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17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659B-01E3-460F-AFCB-CC9BEEFF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64" y="3523376"/>
            <a:ext cx="11029616" cy="464748"/>
          </a:xfrm>
        </p:spPr>
        <p:txBody>
          <a:bodyPr>
            <a:normAutofit fontScale="90000"/>
          </a:bodyPr>
          <a:lstStyle/>
          <a:p>
            <a:r>
              <a:rPr lang="en-US" dirty="0"/>
              <a:t>Dealing with token expiration and reference tokens</a:t>
            </a:r>
          </a:p>
        </p:txBody>
      </p:sp>
    </p:spTree>
    <p:extLst>
      <p:ext uri="{BB962C8B-B14F-4D97-AF65-F5344CB8AC3E}">
        <p14:creationId xmlns:p14="http://schemas.microsoft.com/office/powerpoint/2010/main" val="9429301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C0AE-6628-4FA5-BD23-D11DC675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r>
              <a:rPr lang="en-US" dirty="0"/>
              <a:t>Token lifetime expiration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57B12-9E10-488D-BBC6-2C6936DD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1" y="1488545"/>
            <a:ext cx="7762875" cy="1590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A246B-1DF5-4FF8-AFDF-823B2B72D935}"/>
              </a:ext>
            </a:extLst>
          </p:cNvPr>
          <p:cNvSpPr txBox="1"/>
          <p:nvPr/>
        </p:nvSpPr>
        <p:spPr>
          <a:xfrm>
            <a:off x="284161" y="3429000"/>
            <a:ext cx="455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observation : It can have buffer of 5 mins.</a:t>
            </a:r>
          </a:p>
        </p:txBody>
      </p:sp>
    </p:spTree>
    <p:extLst>
      <p:ext uri="{BB962C8B-B14F-4D97-AF65-F5344CB8AC3E}">
        <p14:creationId xmlns:p14="http://schemas.microsoft.com/office/powerpoint/2010/main" val="30787309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40F2-02CD-4E33-9738-B2B57842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280"/>
          </a:xfrm>
        </p:spPr>
        <p:txBody>
          <a:bodyPr/>
          <a:lstStyle/>
          <a:p>
            <a:r>
              <a:rPr lang="en-US" dirty="0"/>
              <a:t>Supporting refresh tokens –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A8B54-42EB-4B06-9A36-B0841C5F6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" y="1275243"/>
            <a:ext cx="10591800" cy="140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3E530-D5D3-4E6C-8258-83E3717C4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73821"/>
            <a:ext cx="121253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98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40F2-02CD-4E33-9738-B2B57842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280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56FD2-0763-46DF-90B3-6A5AC07F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436"/>
            <a:ext cx="12192000" cy="35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98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E55B-F8F7-451C-8D94-81CC22BE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25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D3A68-97EA-4EB3-AD7C-EC65380A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681"/>
            <a:ext cx="10277475" cy="1495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7F32D-0519-40E6-AAF0-E699D976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0223"/>
            <a:ext cx="12192000" cy="37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994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2980-F4F4-4C8C-8B79-2B0CCB32D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1626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1E60B-9617-47E6-9C46-B74F4D83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226"/>
            <a:ext cx="12192000" cy="37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58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EA8D-ED27-4450-A5E0-8AE1D42F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099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 tokes – pass API secret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BC772-700C-48C6-BF61-E6D6286B8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194"/>
            <a:ext cx="7477125" cy="230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1FE2B-0384-4F33-B379-67FC4B8C5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3307"/>
            <a:ext cx="96678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41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90F1-E57B-4D70-8C98-73B330CE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8264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TOKEN REVOCATION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923F3-F04B-4A1E-8A6C-704B9953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" y="1145308"/>
            <a:ext cx="9477501" cy="57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10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3189-EFA5-40E8-91B8-33560199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971"/>
          </a:xfrm>
        </p:spPr>
        <p:txBody>
          <a:bodyPr>
            <a:normAutofit fontScale="90000"/>
          </a:bodyPr>
          <a:lstStyle/>
          <a:p>
            <a:r>
              <a:rPr lang="en-US"/>
              <a:t>Token Revocation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E23A7-FC3D-48F0-ADA6-631043A7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128"/>
            <a:ext cx="6728217" cy="57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250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3374-8BC2-43BF-AB4D-C5A441C6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326" y="3137482"/>
            <a:ext cx="2665347" cy="38924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416412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1563-362D-4C0A-92A1-EEDF75B5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10"/>
          </a:xfrm>
        </p:spPr>
        <p:txBody>
          <a:bodyPr/>
          <a:lstStyle/>
          <a:p>
            <a:r>
              <a:rPr lang="en-US" dirty="0"/>
              <a:t>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6CB1E-E082-42E9-B3B2-237C36F2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066"/>
            <a:ext cx="12192000" cy="52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31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F9B8-C5C0-4B3C-AD01-5A2CCEC4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2634"/>
          </a:xfrm>
        </p:spPr>
        <p:txBody>
          <a:bodyPr/>
          <a:lstStyle/>
          <a:p>
            <a:r>
              <a:rPr lang="en-US" dirty="0"/>
              <a:t>Certificate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A8E47-8808-405C-96F7-90EAA196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9354"/>
            <a:ext cx="12192000" cy="1665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EBA92-3F38-4FDC-A6AC-38BBA318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7344"/>
            <a:ext cx="12192000" cy="17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7877C3-0604-4B7E-BDC5-FFD70414CA31}"/>
              </a:ext>
            </a:extLst>
          </p:cNvPr>
          <p:cNvSpPr txBox="1"/>
          <p:nvPr/>
        </p:nvSpPr>
        <p:spPr>
          <a:xfrm>
            <a:off x="-51994" y="324669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certlm.msc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01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F9B8-C5C0-4B3C-AD01-5A2CCEC4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2634"/>
          </a:xfrm>
        </p:spPr>
        <p:txBody>
          <a:bodyPr/>
          <a:lstStyle/>
          <a:p>
            <a:r>
              <a:rPr lang="en-US" dirty="0"/>
              <a:t>Certificate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E660D-6133-40FB-89BF-A730BD3BF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790"/>
            <a:ext cx="12192000" cy="55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04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F9B8-C5C0-4B3C-AD01-5A2CCEC4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2634"/>
          </a:xfrm>
        </p:spPr>
        <p:txBody>
          <a:bodyPr/>
          <a:lstStyle/>
          <a:p>
            <a:r>
              <a:rPr lang="en-US" dirty="0"/>
              <a:t>Certificate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09460-FBF4-46B9-8194-824DD0EFF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599142"/>
            <a:ext cx="5915025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6E98B-DAFA-445E-81CA-0E27A602B9F0}"/>
              </a:ext>
            </a:extLst>
          </p:cNvPr>
          <p:cNvSpPr txBox="1"/>
          <p:nvPr/>
        </p:nvSpPr>
        <p:spPr>
          <a:xfrm>
            <a:off x="180975" y="1284790"/>
            <a:ext cx="406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and paste trusted root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0775747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033F-BBEC-4191-BCAE-76CBD5CB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Certificate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524E5-74CF-4A21-9ADD-1DF3EA1F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664"/>
            <a:ext cx="9839325" cy="53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03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7B86-E79F-4E31-A3A1-21E9E893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/>
              <a:t>Observation : JWKS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FFEF1-D431-4D95-9B34-E06C984A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569"/>
            <a:ext cx="12192000" cy="2519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A9DA8-011E-445E-8AE3-A87CC026A6EA}"/>
              </a:ext>
            </a:extLst>
          </p:cNvPr>
          <p:cNvSpPr txBox="1"/>
          <p:nvPr/>
        </p:nvSpPr>
        <p:spPr>
          <a:xfrm>
            <a:off x="150471" y="1585731"/>
            <a:ext cx="642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https://localhost:44318/.well-known/openid-configuration/jwks</a:t>
            </a:r>
          </a:p>
        </p:txBody>
      </p:sp>
    </p:spTree>
    <p:extLst>
      <p:ext uri="{BB962C8B-B14F-4D97-AF65-F5344CB8AC3E}">
        <p14:creationId xmlns:p14="http://schemas.microsoft.com/office/powerpoint/2010/main" val="39466387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3B56-946B-4638-B6C4-F7D908E4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230"/>
          </a:xfrm>
        </p:spPr>
        <p:txBody>
          <a:bodyPr/>
          <a:lstStyle/>
          <a:p>
            <a:r>
              <a:rPr lang="en-US" dirty="0"/>
              <a:t>Persisting configuration data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92586-E3CF-44A2-AA74-4D6E8FB9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958"/>
            <a:ext cx="10909772" cy="5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15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3B56-946B-4638-B6C4-F7D908E4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230"/>
          </a:xfrm>
        </p:spPr>
        <p:txBody>
          <a:bodyPr/>
          <a:lstStyle/>
          <a:p>
            <a:r>
              <a:rPr lang="en-US" dirty="0"/>
              <a:t>Persisting configuration data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B388E-5115-470E-AA49-E9307953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4386"/>
            <a:ext cx="12192000" cy="31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78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3B56-946B-4638-B6C4-F7D908E4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230"/>
          </a:xfrm>
        </p:spPr>
        <p:txBody>
          <a:bodyPr/>
          <a:lstStyle/>
          <a:p>
            <a:r>
              <a:rPr lang="en-US" dirty="0"/>
              <a:t>Persisting configuration data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C5C5D-12D3-4239-AEA6-209CE642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11" y="1281222"/>
            <a:ext cx="7617928" cy="55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906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B8EE-504C-44E1-885F-F9B7F5BB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230"/>
          </a:xfrm>
        </p:spPr>
        <p:txBody>
          <a:bodyPr/>
          <a:lstStyle/>
          <a:p>
            <a:r>
              <a:rPr lang="en-US" dirty="0"/>
              <a:t>Operational configuration data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ED3CB-45F5-42D2-A1E7-7D671BE2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4" y="1353732"/>
            <a:ext cx="105632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649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B8EE-504C-44E1-885F-F9B7F5BB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230"/>
          </a:xfrm>
        </p:spPr>
        <p:txBody>
          <a:bodyPr/>
          <a:lstStyle/>
          <a:p>
            <a:r>
              <a:rPr lang="en-US" dirty="0"/>
              <a:t>Operational configuration data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834D3-EEA1-4A19-9386-3631ECA3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798"/>
            <a:ext cx="12192000" cy="220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F3053-9F12-4852-B242-3E592D60D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1273"/>
            <a:ext cx="12192000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60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02358ec-179a-408b-b7b5-a044911a4b9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DB438EAC94924B920680F565C2EAFC" ma:contentTypeVersion="13" ma:contentTypeDescription="Create a new document." ma:contentTypeScope="" ma:versionID="e54cca1f4f0be5afd0796b168a64d0ae">
  <xsd:schema xmlns:xsd="http://www.w3.org/2001/XMLSchema" xmlns:xs="http://www.w3.org/2001/XMLSchema" xmlns:p="http://schemas.microsoft.com/office/2006/metadata/properties" xmlns:ns3="202358ec-179a-408b-b7b5-a044911a4b9d" xmlns:ns4="c259813f-1519-4b54-bad6-e01c4fa9220c" targetNamespace="http://schemas.microsoft.com/office/2006/metadata/properties" ma:root="true" ma:fieldsID="de09b3765c4669d39f7417c6411f815b" ns3:_="" ns4:_="">
    <xsd:import namespace="202358ec-179a-408b-b7b5-a044911a4b9d"/>
    <xsd:import namespace="c259813f-1519-4b54-bad6-e01c4fa922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58ec-179a-408b-b7b5-a044911a4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59813f-1519-4b54-bad6-e01c4fa92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purl.org/dc/terms/"/>
    <ds:schemaRef ds:uri="c259813f-1519-4b54-bad6-e01c4fa9220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02358ec-179a-408b-b7b5-a044911a4b9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6E7521-10F3-4296-BF85-2F6D0232C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358ec-179a-408b-b7b5-a044911a4b9d"/>
    <ds:schemaRef ds:uri="c259813f-1519-4b54-bad6-e01c4fa92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{CB5F6063-6C43-4AB6-8E25-BF68E077AEC9}tf33552983_win32</Template>
  <TotalTime>1783</TotalTime>
  <Words>763</Words>
  <Application>Microsoft Office PowerPoint</Application>
  <PresentationFormat>Widescreen</PresentationFormat>
  <Paragraphs>131</Paragraphs>
  <Slides>100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Courier New</vt:lpstr>
      <vt:lpstr>Franklin Gothic Book</vt:lpstr>
      <vt:lpstr>Franklin Gothic Demi</vt:lpstr>
      <vt:lpstr>Wingdings 2</vt:lpstr>
      <vt:lpstr>DividendVTI</vt:lpstr>
      <vt:lpstr>Title Lorem Ipsum</vt:lpstr>
      <vt:lpstr>PowerPoint Presentation</vt:lpstr>
      <vt:lpstr>OAuth 2.0 Security Best Current Practice </vt:lpstr>
      <vt:lpstr>IdentityServer4.templates</vt:lpstr>
      <vt:lpstr>Identity SERVER 4 EMPTY Template</vt:lpstr>
      <vt:lpstr>IDENTITY SERVER 4 APP URL + Launch browser</vt:lpstr>
      <vt:lpstr>Identity server open id configuration</vt:lpstr>
      <vt:lpstr>Adding a user interface to IS4</vt:lpstr>
      <vt:lpstr>Test users</vt:lpstr>
      <vt:lpstr>IdentityResources.Profile() and Test users</vt:lpstr>
      <vt:lpstr>Securing user authentication process</vt:lpstr>
      <vt:lpstr>Implicit grant</vt:lpstr>
      <vt:lpstr>Inspect network</vt:lpstr>
      <vt:lpstr>Authorization endpoint</vt:lpstr>
      <vt:lpstr>Name identifier from SUB</vt:lpstr>
      <vt:lpstr>Profile claims are missing</vt:lpstr>
      <vt:lpstr>Authorization code + PKCE</vt:lpstr>
      <vt:lpstr>Logging out of web application - 1</vt:lpstr>
      <vt:lpstr>Logging out of web application -2 – Empty page</vt:lpstr>
      <vt:lpstr>Log out of identity provider</vt:lpstr>
      <vt:lpstr>Redirect after logout</vt:lpstr>
      <vt:lpstr>CLAIMS</vt:lpstr>
      <vt:lpstr>Identity TOKEN - claims</vt:lpstr>
      <vt:lpstr>Clear default Inbound claim types</vt:lpstr>
      <vt:lpstr>Session ID and idp – Not required</vt:lpstr>
      <vt:lpstr>Claims transformation : manipulating claims collection</vt:lpstr>
      <vt:lpstr>Getting additional information through user endpoint -1</vt:lpstr>
      <vt:lpstr>Getting additional information through user endpoint -2</vt:lpstr>
      <vt:lpstr>Getting additional information through user endpoint -3</vt:lpstr>
      <vt:lpstr>DELETE CODE ACCORDINGLY BY REVERESE ENGINEERING</vt:lpstr>
      <vt:lpstr>Profile – Address can be seen in identity server</vt:lpstr>
      <vt:lpstr>Address is excluded</vt:lpstr>
      <vt:lpstr>Address claim is not part of user identity</vt:lpstr>
      <vt:lpstr>Call userinfo endpoint to get claims</vt:lpstr>
      <vt:lpstr>Call user info end point to get claims - Add razor view empty - 1</vt:lpstr>
      <vt:lpstr>Call user info end point to get claims - Add razor view empty - 1</vt:lpstr>
      <vt:lpstr>Call user info end point to get claims - Add razor view empty - 2</vt:lpstr>
      <vt:lpstr>Add HTTP Client</vt:lpstr>
      <vt:lpstr>Get claims from user info Endpoint</vt:lpstr>
      <vt:lpstr>Role based authorization : ensuring that role is included - 1</vt:lpstr>
      <vt:lpstr>Role based authorization : ensuring that role is included - 2</vt:lpstr>
      <vt:lpstr>Role based authorization : ensuring that role is included - 3</vt:lpstr>
      <vt:lpstr>Role claim is not retrieved</vt:lpstr>
      <vt:lpstr>Default claim mappings</vt:lpstr>
      <vt:lpstr>Claim mapping</vt:lpstr>
      <vt:lpstr>Observation after claim mapping</vt:lpstr>
      <vt:lpstr>Role based authorization in views</vt:lpstr>
      <vt:lpstr>Observation : Frank is able to order the frame using controller even if he does not have role</vt:lpstr>
      <vt:lpstr>RBAC – In controller</vt:lpstr>
      <vt:lpstr>Add Access denied</vt:lpstr>
      <vt:lpstr>Gallery access denied order frame</vt:lpstr>
      <vt:lpstr>Securing API</vt:lpstr>
      <vt:lpstr>Securing access to your api - 1</vt:lpstr>
      <vt:lpstr>Securing access to your api - 2</vt:lpstr>
      <vt:lpstr>Securing access to your api - 3</vt:lpstr>
      <vt:lpstr>Securing access to your api - 4</vt:lpstr>
      <vt:lpstr>Securing access to your api - 5</vt:lpstr>
      <vt:lpstr>Securing access to your api - 6</vt:lpstr>
      <vt:lpstr>Securing access to your api - 7</vt:lpstr>
      <vt:lpstr>observation</vt:lpstr>
      <vt:lpstr>Solution to observation</vt:lpstr>
      <vt:lpstr>Access token claims when getting resource collection - 1</vt:lpstr>
      <vt:lpstr>Access token claims when getting resource collection - 2</vt:lpstr>
      <vt:lpstr>Comparing IDENTITY TOKEN AND ACCES TOKEN</vt:lpstr>
      <vt:lpstr>Include Identity claims in access token</vt:lpstr>
      <vt:lpstr>Protecting api when creating roles - 1</vt:lpstr>
      <vt:lpstr>Protecting api when creating roles - 2</vt:lpstr>
      <vt:lpstr>Protecting api when creating roles - 3</vt:lpstr>
      <vt:lpstr>PowerPoint Presentation</vt:lpstr>
      <vt:lpstr>Simple authorization policy - 1</vt:lpstr>
      <vt:lpstr>Simple authorization policy - 2</vt:lpstr>
      <vt:lpstr>Simple authorization policy - 3</vt:lpstr>
      <vt:lpstr>Simple authorization policy - 4</vt:lpstr>
      <vt:lpstr>Simple authorization policy - 5</vt:lpstr>
      <vt:lpstr>observation</vt:lpstr>
      <vt:lpstr>Custom requirements and handlers - 1</vt:lpstr>
      <vt:lpstr>Custom requirements and handlers - 2</vt:lpstr>
      <vt:lpstr>Custom requirements and handlers - 3</vt:lpstr>
      <vt:lpstr>Custom requirements and handlers - 4</vt:lpstr>
      <vt:lpstr>Dealing with token expiration and reference tokens</vt:lpstr>
      <vt:lpstr>Token lifetime expiration</vt:lpstr>
      <vt:lpstr>Supporting refresh tokens – 1</vt:lpstr>
      <vt:lpstr>observation</vt:lpstr>
      <vt:lpstr>Reference tokens</vt:lpstr>
      <vt:lpstr>observation</vt:lpstr>
      <vt:lpstr>Reference tokes – pass API secret</vt:lpstr>
      <vt:lpstr>TOKEN REVOCATION</vt:lpstr>
      <vt:lpstr>Token Revocation</vt:lpstr>
      <vt:lpstr>production</vt:lpstr>
      <vt:lpstr>Certificate - 1</vt:lpstr>
      <vt:lpstr>Certificate - 2</vt:lpstr>
      <vt:lpstr>Certificate - 3</vt:lpstr>
      <vt:lpstr>Certificate - 4</vt:lpstr>
      <vt:lpstr>Observation : JWKS</vt:lpstr>
      <vt:lpstr>Persisting configuration data - 1</vt:lpstr>
      <vt:lpstr>Persisting configuration data - 2</vt:lpstr>
      <vt:lpstr>Persisting configuration data - 3</vt:lpstr>
      <vt:lpstr>Operational configuration data - 1</vt:lpstr>
      <vt:lpstr>Operational configuration data - 2</vt:lpstr>
      <vt:lpstr>Observation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201</cp:revision>
  <dcterms:created xsi:type="dcterms:W3CDTF">2021-11-29T12:32:24Z</dcterms:created>
  <dcterms:modified xsi:type="dcterms:W3CDTF">2021-12-13T07:48:27Z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0x010100FCDB438EAC94924B920680F565C2EAFC</vt:lpwstr>
  </property>
</Properties>
</file>